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8" r:id="rId5"/>
    <p:sldMasterId id="214748370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5143500" cx="9144000"/>
  <p:notesSz cx="6858000" cy="9144000"/>
  <p:embeddedFontLst>
    <p:embeddedFont>
      <p:font typeface="IBM Plex Sans"/>
      <p:regular r:id="rId19"/>
      <p:bold r:id="rId20"/>
      <p:italic r:id="rId21"/>
      <p:boldItalic r:id="rId22"/>
    </p:embeddedFont>
    <p:embeddedFont>
      <p:font typeface="Sora SemiBold"/>
      <p:regular r:id="rId23"/>
      <p:bold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IBM Plex Sans Medium"/>
      <p:regular r:id="rId33"/>
      <p:bold r:id="rId34"/>
      <p:italic r:id="rId35"/>
      <p:boldItalic r:id="rId36"/>
    </p:embeddedFont>
    <p:embeddedFont>
      <p:font typeface="Sora Light"/>
      <p:regular r:id="rId37"/>
      <p:bold r:id="rId38"/>
    </p:embeddedFont>
    <p:embeddedFont>
      <p:font typeface="Sora ExtraLight"/>
      <p:regular r:id="rId39"/>
      <p:bold r:id="rId40"/>
    </p:embeddedFont>
    <p:embeddedFont>
      <p:font typeface="Sora"/>
      <p:regular r:id="rId41"/>
      <p:bold r:id="rId42"/>
    </p:embeddedFont>
    <p:embeddedFont>
      <p:font typeface="Sora Medium"/>
      <p:regular r:id="rId43"/>
      <p:bold r:id="rId44"/>
    </p:embeddedFont>
    <p:embeddedFont>
      <p:font typeface="IBM Plex Sans SemiBold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A814083-CE26-4398-B7FF-FE6ADD229E49}">
  <a:tblStyle styleId="{EA814083-CE26-4398-B7FF-FE6ADD229E4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raExtraLight-bold.fntdata"/><Relationship Id="rId42" Type="http://schemas.openxmlformats.org/officeDocument/2006/relationships/font" Target="fonts/Sora-bold.fntdata"/><Relationship Id="rId41" Type="http://schemas.openxmlformats.org/officeDocument/2006/relationships/font" Target="fonts/Sora-regular.fntdata"/><Relationship Id="rId44" Type="http://schemas.openxmlformats.org/officeDocument/2006/relationships/font" Target="fonts/SoraMedium-bold.fntdata"/><Relationship Id="rId43" Type="http://schemas.openxmlformats.org/officeDocument/2006/relationships/font" Target="fonts/SoraMedium-regular.fntdata"/><Relationship Id="rId46" Type="http://schemas.openxmlformats.org/officeDocument/2006/relationships/font" Target="fonts/IBMPlexSansSemiBold-bold.fntdata"/><Relationship Id="rId45" Type="http://schemas.openxmlformats.org/officeDocument/2006/relationships/font" Target="fonts/IBMPlexSans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IBMPlexSansSemiBold-boldItalic.fntdata"/><Relationship Id="rId47" Type="http://schemas.openxmlformats.org/officeDocument/2006/relationships/font" Target="fonts/IBMPlexSansSemiBold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33" Type="http://schemas.openxmlformats.org/officeDocument/2006/relationships/font" Target="fonts/IBMPlexSansMedium-regular.fntdata"/><Relationship Id="rId32" Type="http://schemas.openxmlformats.org/officeDocument/2006/relationships/font" Target="fonts/Lato-boldItalic.fntdata"/><Relationship Id="rId35" Type="http://schemas.openxmlformats.org/officeDocument/2006/relationships/font" Target="fonts/IBMPlexSansMedium-italic.fntdata"/><Relationship Id="rId34" Type="http://schemas.openxmlformats.org/officeDocument/2006/relationships/font" Target="fonts/IBMPlexSansMedium-bold.fntdata"/><Relationship Id="rId37" Type="http://schemas.openxmlformats.org/officeDocument/2006/relationships/font" Target="fonts/SoraLight-regular.fntdata"/><Relationship Id="rId36" Type="http://schemas.openxmlformats.org/officeDocument/2006/relationships/font" Target="fonts/IBMPlexSansMedium-boldItalic.fntdata"/><Relationship Id="rId39" Type="http://schemas.openxmlformats.org/officeDocument/2006/relationships/font" Target="fonts/SoraExtraLight-regular.fntdata"/><Relationship Id="rId38" Type="http://schemas.openxmlformats.org/officeDocument/2006/relationships/font" Target="fonts/SoraLight-bold.fntdata"/><Relationship Id="rId20" Type="http://schemas.openxmlformats.org/officeDocument/2006/relationships/font" Target="fonts/IBMPlexSans-bold.fntdata"/><Relationship Id="rId22" Type="http://schemas.openxmlformats.org/officeDocument/2006/relationships/font" Target="fonts/IBMPlexSans-boldItalic.fntdata"/><Relationship Id="rId21" Type="http://schemas.openxmlformats.org/officeDocument/2006/relationships/font" Target="fonts/IBMPlexSans-italic.fntdata"/><Relationship Id="rId24" Type="http://schemas.openxmlformats.org/officeDocument/2006/relationships/font" Target="fonts/SoraSemiBold-bold.fntdata"/><Relationship Id="rId23" Type="http://schemas.openxmlformats.org/officeDocument/2006/relationships/font" Target="fonts/SoraSemiBold-regular.fntdata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29" Type="http://schemas.openxmlformats.org/officeDocument/2006/relationships/font" Target="fonts/Lato-regular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IBMPlexSans-regular.fntdata"/><Relationship Id="rId18" Type="http://schemas.openxmlformats.org/officeDocument/2006/relationships/slide" Target="slides/slide1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3abad40b6ba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3abad40b6ba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3abad40b6ba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3abad40b6ba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3abad40b6ba_0_1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3abad40b6ba_0_1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3abad40b6ba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3abad40b6ba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3abad40b6ba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3abad40b6ba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3abad40b6ba_0_16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3abad40b6ba_0_16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5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3abba0682dd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3abba0682dd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4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g3abba0682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" name="Google Shape;1046;g3abba0682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g3abba0682d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" name="Google Shape;1060;g3abba0682d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3abba0682d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3abba0682d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g3abba0682d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" name="Google Shape;1088;g3abba0682d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36" name="Google Shape;136;p14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37" name="Google Shape;137;p14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38" name="Google Shape;138;p14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139" name="Google Shape;139;p14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140" name="Google Shape;140;p14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141" name="Google Shape;141;p14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142" name="Google Shape;142;p14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143" name="Google Shape;143;p14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44" name="Google Shape;144;p1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45" name="Google Shape;145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6" name="Google Shape;146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7" name="Google Shape;14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48" name="Google Shape;148;p14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149" name="Google Shape;14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50" name="Google Shape;150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51" name="Google Shape;151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52" name="Google Shape;152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53" name="Google Shape;153;p14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54" name="Google Shape;154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55" name="Google Shape;155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56" name="Google Shape;156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57" name="Google Shape;15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58" name="Google Shape;158;p14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159" name="Google Shape;15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0" name="Google Shape;160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61" name="Google Shape;161;p14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62" name="Google Shape;162;p14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5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165" name="Google Shape;165;p1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66" name="Google Shape;166;p1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67" name="Google Shape;167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8" name="Google Shape;168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9" name="Google Shape;169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0" name="Google Shape;170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1" name="Google Shape;171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72" name="Google Shape;172;p1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3" name="Google Shape;173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4" name="Google Shape;174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5" name="Google Shape;175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6" name="Google Shape;176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7" name="Google Shape;177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78" name="Google Shape;178;p1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9" name="Google Shape;179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0" name="Google Shape;180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1" name="Google Shape;181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2" name="Google Shape;182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3" name="Google Shape;183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84" name="Google Shape;184;p1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85" name="Google Shape;185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6" name="Google Shape;186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7" name="Google Shape;187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8" name="Google Shape;188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9" name="Google Shape;189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90" name="Google Shape;190;p1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91" name="Google Shape;191;p15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92" name="Google Shape;192;p15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93" name="Google Shape;193;p15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94" name="Google Shape;194;p15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95" name="Google Shape;195;p15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96" name="Google Shape;196;p15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7" name="Google Shape;197;p15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198" name="Google Shape;198;p1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" name="Google Shape;200;p16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201" name="Google Shape;201;p16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202" name="Google Shape;202;p16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203" name="Google Shape;203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04" name="Google Shape;204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05" name="Google Shape;205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06" name="Google Shape;206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07" name="Google Shape;207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08" name="Google Shape;208;p16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209" name="Google Shape;209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0" name="Google Shape;210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1" name="Google Shape;211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2" name="Google Shape;212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3" name="Google Shape;213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14" name="Google Shape;214;p16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215" name="Google Shape;215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6" name="Google Shape;216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7" name="Google Shape;217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8" name="Google Shape;218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19" name="Google Shape;219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20" name="Google Shape;220;p16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221" name="Google Shape;221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22" name="Google Shape;222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23" name="Google Shape;223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24" name="Google Shape;224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25" name="Google Shape;225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226" name="Google Shape;226;p16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27" name="Google Shape;227;p1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8" name="Google Shape;228;p16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29" name="Google Shape;229;p16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0" name="Google Shape;230;p16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1" name="Google Shape;231;p16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2" name="Google Shape;232;p16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33" name="Google Shape;233;p1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235;p17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236" name="Google Shape;236;p17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237" name="Google Shape;237;p17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238" name="Google Shape;238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39" name="Google Shape;239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40" name="Google Shape;240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41" name="Google Shape;241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42" name="Google Shape;242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43" name="Google Shape;243;p17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244" name="Google Shape;244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45" name="Google Shape;245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46" name="Google Shape;246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47" name="Google Shape;247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48" name="Google Shape;248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49" name="Google Shape;249;p17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250" name="Google Shape;250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1" name="Google Shape;251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2" name="Google Shape;252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3" name="Google Shape;253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4" name="Google Shape;254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255" name="Google Shape;255;p17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256" name="Google Shape;256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7" name="Google Shape;257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8" name="Google Shape;258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59" name="Google Shape;259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260" name="Google Shape;260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261" name="Google Shape;261;p17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262" name="Google Shape;262;p17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263" name="Google Shape;263;p17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264" name="Google Shape;264;p17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65" name="Google Shape;265;p17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66" name="Google Shape;266;p17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67" name="Google Shape;267;p17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68" name="Google Shape;268;p17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269" name="Google Shape;26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0" name="Google Shape;27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1" name="Google Shape;27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2" name="Google Shape;27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3" name="Google Shape;273;p17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274" name="Google Shape;274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5" name="Google Shape;275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6" name="Google Shape;276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7" name="Google Shape;277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8" name="Google Shape;278;p17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279" name="Google Shape;27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0" name="Google Shape;28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1" name="Google Shape;28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2" name="Google Shape;28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283" name="Google Shape;283;p17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284" name="Google Shape;284;p17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285" name="Google Shape;285;p17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286" name="Google Shape;286;p17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87" name="Google Shape;287;p1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8" name="Google Shape;288;p17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289" name="Google Shape;289;p17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90" name="Google Shape;290;p17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8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93" name="Google Shape;293;p18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94" name="Google Shape;294;p18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95" name="Google Shape;295;p18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96" name="Google Shape;296;p18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297" name="Google Shape;297;p18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298" name="Google Shape;298;p18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299" name="Google Shape;299;p18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300" name="Google Shape;300;p18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01" name="Google Shape;301;p18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02" name="Google Shape;302;p18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03" name="Google Shape;303;p18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304" name="Google Shape;304;p18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305" name="Google Shape;305;p18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306" name="Google Shape;306;p18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9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11" name="Google Shape;311;p19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12" name="Google Shape;312;p19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13" name="Google Shape;313;p19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4" name="Google Shape;314;p19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315" name="Google Shape;315;p19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6" name="Google Shape;316;p19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0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19" name="Google Shape;319;p20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320" name="Google Shape;320;p20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321" name="Google Shape;321;p20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322" name="Google Shape;322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23" name="Google Shape;323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24" name="Google Shape;324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25" name="Google Shape;325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26" name="Google Shape;326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27" name="Google Shape;327;p20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328" name="Google Shape;328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29" name="Google Shape;329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30" name="Google Shape;330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31" name="Google Shape;331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32" name="Google Shape;332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333" name="Google Shape;333;p20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334" name="Google Shape;334;p20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5" name="Google Shape;335;p20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36" name="Google Shape;336;p20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37" name="Google Shape;337;p2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8" name="Google Shape;338;p20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9" name="Google Shape;339;p2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1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42" name="Google Shape;342;p21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43" name="Google Shape;343;p21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344" name="Google Shape;344;p21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5" name="Google Shape;345;p21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7" name="Google Shape;347;p22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348" name="Google Shape;348;p2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349" name="Google Shape;349;p2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0" name="Google Shape;350;p2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1" name="Google Shape;351;p2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2" name="Google Shape;352;p2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3" name="Google Shape;353;p2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54" name="Google Shape;354;p2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355" name="Google Shape;355;p2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6" name="Google Shape;356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7" name="Google Shape;357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8" name="Google Shape;358;p2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59" name="Google Shape;359;p2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360" name="Google Shape;360;p2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61" name="Google Shape;361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62" name="Google Shape;362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63" name="Google Shape;363;p2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64" name="Google Shape;364;p22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65" name="Google Shape;365;p22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66" name="Google Shape;366;p22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69" name="Google Shape;369;p23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370" name="Google Shape;370;p23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371" name="Google Shape;371;p23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374" name="Google Shape;374;p23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5" name="Google Shape;375;p23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6" name="Google Shape;376;p23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7" name="Google Shape;377;p23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23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9" name="Google Shape;379;p23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80" name="Google Shape;380;p23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381" name="Google Shape;381;p23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382" name="Google Shape;382;p23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383" name="Google Shape;383;p23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4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86" name="Google Shape;386;p24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387" name="Google Shape;387;p24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88" name="Google Shape;388;p24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89" name="Google Shape;389;p24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0" name="Google Shape;390;p24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1" name="Google Shape;391;p24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2" name="Google Shape;392;p24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3" name="Google Shape;393;p24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24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5" name="Google Shape;395;p24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6" name="Google Shape;396;p24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97" name="Google Shape;397;p24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8" name="Google Shape;398;p24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399" name="Google Shape;399;p24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0" name="Google Shape;400;p24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5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403" name="Google Shape;403;p25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404" name="Google Shape;404;p25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405" name="Google Shape;405;p25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406" name="Google Shape;406;p25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7" name="Google Shape;407;p25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8" name="Google Shape;408;p25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09" name="Google Shape;409;p25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0" name="Google Shape;410;p25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11" name="Google Shape;411;p25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12" name="Google Shape;412;p25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6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15" name="Google Shape;415;p26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416" name="Google Shape;416;p26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417" name="Google Shape;417;p26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418" name="Google Shape;41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9" name="Google Shape;41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0" name="Google Shape;42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1" name="Google Shape;421;p26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22" name="Google Shape;422;p26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423" name="Google Shape;423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4" name="Google Shape;424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5" name="Google Shape;425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6" name="Google Shape;426;p26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27" name="Google Shape;427;p26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428" name="Google Shape;42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9" name="Google Shape;42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0" name="Google Shape;43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31" name="Google Shape;431;p26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32" name="Google Shape;432;p26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433" name="Google Shape;433;p26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434" name="Google Shape;434;p26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5" name="Google Shape;435;p26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6" name="Google Shape;436;p26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7" name="Google Shape;437;p2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7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40" name="Google Shape;440;p2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41" name="Google Shape;441;p27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42" name="Google Shape;442;p2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28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45" name="Google Shape;445;p28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6" name="Google Shape;446;p28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7" name="Google Shape;447;p28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8" name="Google Shape;448;p28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9" name="Google Shape;449;p28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50" name="Google Shape;450;p28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51" name="Google Shape;451;p28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2" name="Google Shape;452;p28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3" name="Google Shape;453;p28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54" name="Google Shape;454;p28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455" name="Google Shape;455;p28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456" name="Google Shape;456;p28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457" name="Google Shape;457;p28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458" name="Google Shape;458;p28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459" name="Google Shape;459;p28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460" name="Google Shape;460;p28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461" name="Google Shape;461;p28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462" name="Google Shape;462;p28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463" name="Google Shape;463;p28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464" name="Google Shape;464;p28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9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67" name="Google Shape;467;p29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8" name="Google Shape;468;p29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9" name="Google Shape;469;p29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0" name="Google Shape;470;p29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71" name="Google Shape;471;p29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2" name="Google Shape;472;p29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3" name="Google Shape;473;p29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4" name="Google Shape;474;p29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5" name="Google Shape;475;p29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6" name="Google Shape;476;p29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77" name="Google Shape;477;p29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8" name="Google Shape;478;p29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9" name="Google Shape;479;p29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0" name="Google Shape;480;p29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1" name="Google Shape;481;p29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2" name="Google Shape;482;p29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3" name="Google Shape;483;p29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4" name="Google Shape;484;p29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5" name="Google Shape;485;p29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6" name="Google Shape;486;p29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0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89" name="Google Shape;489;p30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90" name="Google Shape;490;p30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491" name="Google Shape;491;p30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492" name="Google Shape;492;p30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93" name="Google Shape;493;p30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4" name="Google Shape;494;p30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5" name="Google Shape;495;p30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6" name="Google Shape;496;p30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7" name="Google Shape;497;p30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98" name="Google Shape;498;p30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99" name="Google Shape;499;p3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0" name="Google Shape;500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1" name="Google Shape;501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2" name="Google Shape;502;p30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03" name="Google Shape;503;p30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504" name="Google Shape;504;p3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5" name="Google Shape;505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6" name="Google Shape;506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7" name="Google Shape;507;p3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508" name="Google Shape;508;p30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09" name="Google Shape;509;p30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10" name="Google Shape;510;p30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511" name="Google Shape;511;p30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512" name="Google Shape;512;p30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513" name="Google Shape;513;p30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14" name="Google Shape;514;p30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15" name="Google Shape;515;p30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16" name="Google Shape;516;p30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17" name="Google Shape;517;p30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18" name="Google Shape;518;p30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19" name="Google Shape;519;p30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20" name="Google Shape;520;p30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21" name="Google Shape;521;p30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31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24" name="Google Shape;524;p31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25" name="Google Shape;525;p31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26" name="Google Shape;526;p31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27" name="Google Shape;527;p31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28" name="Google Shape;528;p31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29" name="Google Shape;529;p31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0" name="Google Shape;530;p31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1" name="Google Shape;531;p31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2" name="Google Shape;532;p31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3" name="Google Shape;533;p31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4" name="Google Shape;534;p31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5" name="Google Shape;535;p31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6" name="Google Shape;536;p31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7" name="Google Shape;537;p31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8" name="Google Shape;538;p31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9" name="Google Shape;539;p31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40" name="Google Shape;540;p31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2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43" name="Google Shape;543;p32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544" name="Google Shape;544;p32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45" name="Google Shape;545;p32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46" name="Google Shape;546;p32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47" name="Google Shape;547;p32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48" name="Google Shape;548;p32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49" name="Google Shape;549;p32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50" name="Google Shape;550;p32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551" name="Google Shape;551;p32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52" name="Google Shape;552;p32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53" name="Google Shape;553;p32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54" name="Google Shape;554;p32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55" name="Google Shape;555;p32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56" name="Google Shape;556;p32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oogle Shape;558;p33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559" name="Google Shape;559;p33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560" name="Google Shape;560;p33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61" name="Google Shape;561;p33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62" name="Google Shape;562;p33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63" name="Google Shape;563;p33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64" name="Google Shape;564;p33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65" name="Google Shape;565;p33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566" name="Google Shape;566;p33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67" name="Google Shape;567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68" name="Google Shape;568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69" name="Google Shape;569;p33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70" name="Google Shape;570;p33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571" name="Google Shape;571;p33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72" name="Google Shape;572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73" name="Google Shape;573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74" name="Google Shape;574;p33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575" name="Google Shape;575;p3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76" name="Google Shape;576;p33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77" name="Google Shape;577;p33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78" name="Google Shape;578;p33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79" name="Google Shape;579;p33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80" name="Google Shape;580;p33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581" name="Google Shape;581;p3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3" name="Google Shape;583;p34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584" name="Google Shape;584;p34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585" name="Google Shape;585;p34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86" name="Google Shape;586;p34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87" name="Google Shape;587;p34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88" name="Google Shape;588;p34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89" name="Google Shape;589;p34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90" name="Google Shape;590;p34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591" name="Google Shape;591;p3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92" name="Google Shape;592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93" name="Google Shape;593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94" name="Google Shape;594;p34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95" name="Google Shape;595;p34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596" name="Google Shape;596;p3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97" name="Google Shape;597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98" name="Google Shape;598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99" name="Google Shape;599;p3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600" name="Google Shape;600;p34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01" name="Google Shape;601;p34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02" name="Google Shape;602;p34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603" name="Google Shape;603;p34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604" name="Google Shape;604;p34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5" name="Google Shape;605;p34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34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7" name="Google Shape;607;p34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08" name="Google Shape;608;p34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609" name="Google Shape;609;p34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10" name="Google Shape;610;p34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611" name="Google Shape;611;p34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612" name="Google Shape;612;p34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13" name="Google Shape;613;p34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614" name="Google Shape;614;p34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15" name="Google Shape;615;p34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616" name="Google Shape;616;p34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617" name="Google Shape;617;p34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618" name="Google Shape;618;p34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0" name="Google Shape;620;p35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621" name="Google Shape;621;p35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622" name="Google Shape;622;p35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623" name="Google Shape;623;p35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4" name="Google Shape;624;p35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5" name="Google Shape;625;p35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6" name="Google Shape;626;p35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27" name="Google Shape;627;p35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28" name="Google Shape;628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629" name="Google Shape;62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0" name="Google Shape;63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1" name="Google Shape;63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2" name="Google Shape;63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3" name="Google Shape;63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34" name="Google Shape;634;p35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635" name="Google Shape;635;p35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6" name="Google Shape;63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7" name="Google Shape;63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8" name="Google Shape;63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39" name="Google Shape;63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40" name="Google Shape;640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41" name="Google Shape;64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42" name="Google Shape;64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43" name="Google Shape;643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44" name="Google Shape;644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645" name="Google Shape;645;p35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646" name="Google Shape;646;p35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647" name="Google Shape;647;p3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648" name="Google Shape;648;p3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49" name="Google Shape;64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50" name="Google Shape;65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51" name="Google Shape;65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52" name="Google Shape;65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53" name="Google Shape;65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54" name="Google Shape;654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655" name="Google Shape;655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56" name="Google Shape;65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57" name="Google Shape;65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58" name="Google Shape;65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59" name="Google Shape;65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60" name="Google Shape;660;p3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661" name="Google Shape;66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62" name="Google Shape;66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63" name="Google Shape;663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64" name="Google Shape;664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65" name="Google Shape;665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66" name="Google Shape;666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67" name="Google Shape;667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68" name="Google Shape;668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69" name="Google Shape;669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0" name="Google Shape;670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1" name="Google Shape;671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672" name="Google Shape;672;p3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73" name="Google Shape;673;p35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4" name="Google Shape;674;p35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5" name="Google Shape;675;p35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76" name="Google Shape;676;p35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77" name="Google Shape;677;p3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78" name="Google Shape;678;p35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679" name="Google Shape;679;p35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0" name="Google Shape;680;p35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81" name="Google Shape;681;p35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2" name="Google Shape;682;p35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83" name="Google Shape;683;p35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4" name="Google Shape;684;p35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85" name="Google Shape;685;p35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6" name="Google Shape;686;p35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87" name="Google Shape;687;p35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8" name="Google Shape;688;p35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89" name="Google Shape;689;p35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36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92" name="Google Shape;692;p36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693" name="Google Shape;693;p36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94" name="Google Shape;694;p36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95" name="Google Shape;695;p36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96" name="Google Shape;696;p36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97" name="Google Shape;697;p36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98" name="Google Shape;698;p36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699" name="Google Shape;699;p3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0" name="Google Shape;700;p36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01" name="Google Shape;701;p36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02" name="Google Shape;702;p36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03" name="Google Shape;703;p36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04" name="Google Shape;704;p36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05" name="Google Shape;705;p36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06" name="Google Shape;706;p36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07" name="Google Shape;707;p36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08" name="Google Shape;708;p36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37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1" name="Google Shape;711;p37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2" name="Google Shape;712;p37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13" name="Google Shape;713;p37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714" name="Google Shape;714;p37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715" name="Google Shape;715;p3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16" name="Google Shape;716;p37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17" name="Google Shape;717;p37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9" name="Google Shape;719;p38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720" name="Google Shape;720;p38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721" name="Google Shape;721;p38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722" name="Google Shape;722;p38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723" name="Google Shape;723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724" name="Google Shape;724;p38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725" name="Google Shape;725;p3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726" name="Google Shape;726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727" name="Google Shape;727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728" name="Google Shape;728;p38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729" name="Google Shape;729;p38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730" name="Google Shape;730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731" name="Google Shape;731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732" name="Google Shape;732;p38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733" name="Google Shape;733;p38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734" name="Google Shape;734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735" name="Google Shape;735;p38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736" name="Google Shape;736;p3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37" name="Google Shape;737;p38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38" name="Google Shape;738;p38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739" name="Google Shape;739;p38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40" name="Google Shape;740;p38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41" name="Google Shape;741;p38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2" name="Google Shape;742;p38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3" name="Google Shape;743;p38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4" name="Google Shape;744;p38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5" name="Google Shape;745;p38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6" name="Google Shape;746;p38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47" name="Google Shape;747;p3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9" name="Google Shape;749;p39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750" name="Google Shape;750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751" name="Google Shape;751;p39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752" name="Google Shape;752;p3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3" name="Google Shape;753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754" name="Google Shape;754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755" name="Google Shape;755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56" name="Google Shape;756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57" name="Google Shape;757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758" name="Google Shape;758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759" name="Google Shape;75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60" name="Google Shape;76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761" name="Google Shape;761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762" name="Google Shape;762;p39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63" name="Google Shape;763;p39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64" name="Google Shape;764;p39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5" name="Google Shape;765;p39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6" name="Google Shape;766;p39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67" name="Google Shape;767;p39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68" name="Google Shape;768;p39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69" name="Google Shape;769;p39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70" name="Google Shape;770;p39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771" name="Google Shape;771;p39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772" name="Google Shape;772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773" name="Google Shape;773;p39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774" name="Google Shape;774;p39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775" name="Google Shape;775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76" name="Google Shape;776;p39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777" name="Google Shape;777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778" name="Google Shape;778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779" name="Google Shape;77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80" name="Google Shape;78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81" name="Google Shape;781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782" name="Google Shape;782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783" name="Google Shape;783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84" name="Google Shape;784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785" name="Google Shape;785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786" name="Google Shape;786;p39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87" name="Google Shape;787;p39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88" name="Google Shape;788;p39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789" name="Google Shape;789;p39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0" name="Google Shape;790;p39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91" name="Google Shape;791;p39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92" name="Google Shape;792;p39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93" name="Google Shape;793;p39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94" name="Google Shape;794;p39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5" name="Google Shape;795;p39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96" name="Google Shape;796;p39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97" name="Google Shape;797;p39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40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800" name="Google Shape;800;p40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801" name="Google Shape;801;p40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802" name="Google Shape;802;p40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803" name="Google Shape;803;p40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804" name="Google Shape;804;p40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805" name="Google Shape;805;p40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06" name="Google Shape;806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07" name="Google Shape;807;p40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808" name="Google Shape;808;p40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09" name="Google Shape;809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10" name="Google Shape;810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11" name="Google Shape;81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12" name="Google Shape;812;p40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813" name="Google Shape;813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14" name="Google Shape;814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15" name="Google Shape;815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16" name="Google Shape;816;p40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817" name="Google Shape;817;p40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18" name="Google Shape;818;p40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19" name="Google Shape;819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20" name="Google Shape;820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21" name="Google Shape;82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822" name="Google Shape;822;p40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23" name="Google Shape;823;p40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24" name="Google Shape;824;p40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25" name="Google Shape;825;p40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26" name="Google Shape;826;p4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27" name="Google Shape;827;p40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28" name="Google Shape;828;p40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29" name="Google Shape;829;p40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0" name="Google Shape;830;p40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1" name="Google Shape;831;p40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2" name="Google Shape;832;p40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3" name="Google Shape;833;p4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1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36" name="Google Shape;836;p41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37" name="Google Shape;837;p41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38" name="Google Shape;838;p41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39" name="Google Shape;839;p41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40" name="Google Shape;840;p41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841" name="Google Shape;841;p41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42" name="Google Shape;842;p41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843" name="Google Shape;843;p41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844" name="Google Shape;844;p41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45" name="Google Shape;845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46" name="Google Shape;846;p41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847" name="Google Shape;847;p41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48" name="Google Shape;848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49" name="Google Shape;849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50" name="Google Shape;850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51" name="Google Shape;851;p41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852" name="Google Shape;852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53" name="Google Shape;853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54" name="Google Shape;854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55" name="Google Shape;855;p41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856" name="Google Shape;856;p41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57" name="Google Shape;857;p41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58" name="Google Shape;858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59" name="Google Shape;859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60" name="Google Shape;860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861" name="Google Shape;861;p41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62" name="Google Shape;862;p41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63" name="Google Shape;863;p41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64" name="Google Shape;864;p41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65" name="Google Shape;865;p41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866" name="Google Shape;866;p41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867" name="Google Shape;867;p41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868" name="Google Shape;868;p41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869" name="Google Shape;869;p41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70" name="Google Shape;870;p41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71" name="Google Shape;871;p41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72" name="Google Shape;872;p41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73" name="Google Shape;873;p41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874" name="Google Shape;874;p41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2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77" name="Google Shape;877;p42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878" name="Google Shape;878;p42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879" name="Google Shape;879;p42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880" name="Google Shape;880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1" name="Google Shape;881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2" name="Google Shape;882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3" name="Google Shape;883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84" name="Google Shape;884;p42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885" name="Google Shape;885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6" name="Google Shape;886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7" name="Google Shape;887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8" name="Google Shape;888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9" name="Google Shape;889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90" name="Google Shape;890;p42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891" name="Google Shape;891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92" name="Google Shape;892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93" name="Google Shape;893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94" name="Google Shape;894;p42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95" name="Google Shape;895;p42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896" name="Google Shape;896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97" name="Google Shape;897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98" name="Google Shape;898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99" name="Google Shape;899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900" name="Google Shape;900;p42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901" name="Google Shape;901;p42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02" name="Google Shape;902;p42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03" name="Google Shape;903;p42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04" name="Google Shape;904;p42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5" name="Google Shape;905;p42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6" name="Google Shape;906;p42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7" name="Google Shape;907;p42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8" name="Google Shape;908;p42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9" name="Google Shape;909;p42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10" name="Google Shape;910;p42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1" name="Google Shape;911;p4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4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14" name="Google Shape;914;p4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4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9" name="Google Shape;91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2" name="Google Shape;922;p4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23" name="Google Shape;923;p4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4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8" name="Google Shape;928;p4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4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33" name="Google Shape;933;p5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34" name="Google Shape;934;p5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5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5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0" name="Google Shape;940;p5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41" name="Google Shape;941;p5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42" name="Google Shape;942;p5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43" name="Google Shape;943;p5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44" name="Google Shape;944;p5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45" name="Google Shape;945;p5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8" name="Google Shape;948;p5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49" name="Google Shape;949;p5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5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52" name="Google Shape;952;p5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53" name="Google Shape;953;p5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54" name="Google Shape;954;p5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55" name="Google Shape;955;p5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5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58" name="Google Shape;958;p5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59" name="Google Shape;959;p5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60" name="Google Shape;960;p56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1" name="Google Shape;961;p56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2" name="Google Shape;962;p56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63" name="Google Shape;963;p56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5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66" name="Google Shape;966;p5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67" name="Google Shape;967;p5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68" name="Google Shape;968;p5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69" name="Google Shape;969;p5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70" name="Google Shape;970;p5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1" name="Google Shape;971;p5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2" name="Google Shape;972;p5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73" name="Google Shape;973;p5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76" name="Google Shape;976;p5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p5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79" name="Google Shape;979;p5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0" name="Google Shape;980;p5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1" name="Google Shape;981;p5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82" name="Google Shape;98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83" name="Google Shape;983;p5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4" name="Google Shape;984;p5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6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87" name="Google Shape;987;p6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88" name="Google Shape;988;p6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6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90" name="Google Shape;990;p6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91" name="Google Shape;991;p6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92" name="Google Shape;992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93" name="Google Shape;993;p6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4" name="Google Shape;994;p6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5" name="Google Shape;995;p6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6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0" name="Google Shape;1000;p6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1" name="Google Shape;1001;p6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2" name="Google Shape;1002;p6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3" name="Google Shape;1003;p6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4" name="Google Shape;1004;p6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5" name="Google Shape;1005;p6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6" name="Google Shape;1006;p6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7" name="Google Shape;1007;p6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08" name="Google Shape;1008;p6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0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Mf2aC8om1Df090loY9DMWolGyNfTLE09/view" TargetMode="External"/><Relationship Id="rId4" Type="http://schemas.openxmlformats.org/officeDocument/2006/relationships/image" Target="../media/image2.jpg"/><Relationship Id="rId5" Type="http://schemas.openxmlformats.org/officeDocument/2006/relationships/hyperlink" Target="http://drive.google.com/file/d/1uT__IhIQnXh3yrjdfBH_y_qG3XBYG6FM/view" TargetMode="External"/><Relationship Id="rId6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63"/>
          <p:cNvSpPr txBox="1"/>
          <p:nvPr>
            <p:ph type="title"/>
          </p:nvPr>
        </p:nvSpPr>
        <p:spPr>
          <a:xfrm>
            <a:off x="0" y="1588713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Montserrat"/>
                <a:ea typeface="Montserrat"/>
                <a:cs typeface="Montserrat"/>
                <a:sym typeface="Montserrat"/>
              </a:rPr>
              <a:t>DQN: Demon Attack</a:t>
            </a:r>
            <a:endParaRPr sz="3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latin typeface="Montserrat"/>
                <a:ea typeface="Montserrat"/>
                <a:cs typeface="Montserrat"/>
                <a:sym typeface="Montserrat"/>
              </a:rPr>
              <a:t>Atari Domain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14" name="Google Shape;1014;p63"/>
          <p:cNvSpPr txBox="1"/>
          <p:nvPr>
            <p:ph idx="1" type="subTitle"/>
          </p:nvPr>
        </p:nvSpPr>
        <p:spPr>
          <a:xfrm>
            <a:off x="179325" y="4510313"/>
            <a:ext cx="4922100" cy="34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By: Nathaniel and Alexander Madrigal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1015" name="Google Shape;101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1750" y="1156050"/>
            <a:ext cx="2831401" cy="283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7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IBM Plex Sans"/>
                <a:ea typeface="IBM Plex Sans"/>
                <a:cs typeface="IBM Plex Sans"/>
                <a:sym typeface="IBM Plex Sans"/>
              </a:rPr>
              <a:t>Next Steps</a:t>
            </a:r>
            <a:endParaRPr sz="28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99" name="Google Shape;1099;p72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Reward shaping: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Penalized for losing bunkers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Penalized for amount of time idle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Rewarded for clearing waves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Potential outcomes: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More frequent feedback -&gt; faster convergence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More human-like playing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○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Careful but aggressive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73"/>
          <p:cNvSpPr txBox="1"/>
          <p:nvPr>
            <p:ph type="title"/>
          </p:nvPr>
        </p:nvSpPr>
        <p:spPr>
          <a:xfrm>
            <a:off x="2662050" y="1569925"/>
            <a:ext cx="38199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64"/>
          <p:cNvSpPr txBox="1"/>
          <p:nvPr>
            <p:ph idx="3" type="title"/>
          </p:nvPr>
        </p:nvSpPr>
        <p:spPr>
          <a:xfrm>
            <a:off x="358950" y="457200"/>
            <a:ext cx="39417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021" name="Google Shape;1021;p64"/>
          <p:cNvSpPr txBox="1"/>
          <p:nvPr>
            <p:ph idx="16" type="subTitle"/>
          </p:nvPr>
        </p:nvSpPr>
        <p:spPr>
          <a:xfrm>
            <a:off x="3008575" y="1311900"/>
            <a:ext cx="5907000" cy="25197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en" sz="2400">
                <a:solidFill>
                  <a:schemeClr val="lt1"/>
                </a:solidFill>
              </a:rPr>
              <a:t>Environment</a:t>
            </a:r>
            <a:endParaRPr b="0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AutoNum type="arabicPeriod"/>
            </a:pPr>
            <a:r>
              <a:rPr b="0" lang="en" sz="2400">
                <a:solidFill>
                  <a:schemeClr val="lt1"/>
                </a:solidFill>
              </a:rPr>
              <a:t>Demo</a:t>
            </a:r>
            <a:endParaRPr b="0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en" sz="2400">
                <a:solidFill>
                  <a:schemeClr val="lt1"/>
                </a:solidFill>
              </a:rPr>
              <a:t>DQN Extensions</a:t>
            </a:r>
            <a:endParaRPr b="0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en" sz="2400">
                <a:solidFill>
                  <a:schemeClr val="lt1"/>
                </a:solidFill>
              </a:rPr>
              <a:t>Hyperparameter Experimentation</a:t>
            </a:r>
            <a:endParaRPr b="0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chemeClr val="lt1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0" lang="en" sz="2400">
                <a:solidFill>
                  <a:schemeClr val="lt1"/>
                </a:solidFill>
              </a:rPr>
              <a:t>Next Steps</a:t>
            </a:r>
            <a:endParaRPr b="0"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5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p6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IBM Plex Sans"/>
                <a:ea typeface="IBM Plex Sans"/>
                <a:cs typeface="IBM Plex Sans"/>
                <a:sym typeface="IBM Plex Sans"/>
              </a:rPr>
              <a:t>Environment</a:t>
            </a:r>
            <a:endParaRPr sz="28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27" name="Google Shape;1027;p65"/>
          <p:cNvSpPr txBox="1"/>
          <p:nvPr/>
        </p:nvSpPr>
        <p:spPr>
          <a:xfrm>
            <a:off x="311700" y="1152475"/>
            <a:ext cx="426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“ALE/DemonAttack-v5”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Rewards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○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Points are given for killing demons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○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Not time based or # of bunkers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Stochasticity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○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“Sticky” actions (25%)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○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Enemy behavior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1028" name="Google Shape;1028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9755" y="1393554"/>
            <a:ext cx="3912344" cy="29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6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IBM Plex Sans"/>
                <a:ea typeface="IBM Plex Sans"/>
                <a:cs typeface="IBM Plex Sans"/>
                <a:sym typeface="IBM Plex Sans"/>
              </a:rPr>
              <a:t>Environment</a:t>
            </a:r>
            <a:endParaRPr sz="28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aphicFrame>
        <p:nvGraphicFramePr>
          <p:cNvPr id="1034" name="Google Shape;1034;p66"/>
          <p:cNvGraphicFramePr/>
          <p:nvPr/>
        </p:nvGraphicFramePr>
        <p:xfrm>
          <a:off x="1267613" y="1374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{EA814083-CE26-4398-B7FF-FE6ADD229E49}</a:tableStyleId>
              </a:tblPr>
              <a:tblGrid>
                <a:gridCol w="1105325"/>
                <a:gridCol w="1637800"/>
                <a:gridCol w="3959525"/>
              </a:tblGrid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Action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Meaning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0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NOOP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Do nothing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1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FIRE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Shoot laser cannon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2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RIGHT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Move right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3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LEFT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Move left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4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RIGHTFIRE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Move right and shoot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5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LEFTFIRE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Sora"/>
                          <a:ea typeface="Sora"/>
                          <a:cs typeface="Sora"/>
                          <a:sym typeface="Sora"/>
                        </a:rPr>
                        <a:t>Move left and shoot</a:t>
                      </a:r>
                      <a:endParaRPr sz="1800">
                        <a:solidFill>
                          <a:schemeClr val="lt1"/>
                        </a:solidFill>
                        <a:latin typeface="Sora"/>
                        <a:ea typeface="Sora"/>
                        <a:cs typeface="Sora"/>
                        <a:sym typeface="Sora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040" name="Google Shape;1040;p67"/>
          <p:cNvSpPr txBox="1"/>
          <p:nvPr>
            <p:ph idx="5" type="subTitle"/>
          </p:nvPr>
        </p:nvSpPr>
        <p:spPr>
          <a:xfrm>
            <a:off x="311725" y="4184546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Slightly trained: 50 reward</a:t>
            </a:r>
            <a:endParaRPr/>
          </a:p>
        </p:txBody>
      </p:sp>
      <p:sp>
        <p:nvSpPr>
          <p:cNvPr id="1041" name="Google Shape;1041;p67"/>
          <p:cNvSpPr txBox="1"/>
          <p:nvPr>
            <p:ph idx="6" type="subTitle"/>
          </p:nvPr>
        </p:nvSpPr>
        <p:spPr>
          <a:xfrm>
            <a:off x="4804825" y="4184546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DDQN + Dueling: 475 reward</a:t>
            </a:r>
            <a:endParaRPr/>
          </a:p>
        </p:txBody>
      </p:sp>
      <p:pic>
        <p:nvPicPr>
          <p:cNvPr id="1042" name="Google Shape;1042;p67" title="demonattack_demo_baseline_50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2501" y="1124250"/>
            <a:ext cx="2265950" cy="297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3" name="Google Shape;1043;p67" title="demonattack_demo_new_475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75925" y="1124275"/>
            <a:ext cx="2265950" cy="297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p6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IBM Plex Sans"/>
                <a:ea typeface="IBM Plex Sans"/>
                <a:cs typeface="IBM Plex Sans"/>
                <a:sym typeface="IBM Plex Sans"/>
              </a:rPr>
              <a:t>DQN Extensions</a:t>
            </a:r>
            <a:endParaRPr sz="28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49" name="Google Shape;1049;p68"/>
          <p:cNvSpPr txBox="1"/>
          <p:nvPr/>
        </p:nvSpPr>
        <p:spPr>
          <a:xfrm>
            <a:off x="311700" y="1152475"/>
            <a:ext cx="85206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Mean Reward / Step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Orange and Purple have similar rewards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Green performs poorly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1050" name="Google Shape;1050;p68"/>
          <p:cNvGrpSpPr/>
          <p:nvPr/>
        </p:nvGrpSpPr>
        <p:grpSpPr>
          <a:xfrm>
            <a:off x="6443237" y="2435297"/>
            <a:ext cx="2575448" cy="1150309"/>
            <a:chOff x="5697850" y="709700"/>
            <a:chExt cx="1039745" cy="606703"/>
          </a:xfrm>
        </p:grpSpPr>
        <p:sp>
          <p:nvSpPr>
            <p:cNvPr id="1051" name="Google Shape;1051;p68"/>
            <p:cNvSpPr/>
            <p:nvPr/>
          </p:nvSpPr>
          <p:spPr>
            <a:xfrm>
              <a:off x="5697850" y="709700"/>
              <a:ext cx="206400" cy="170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52" name="Google Shape;1052;p68"/>
            <p:cNvSpPr/>
            <p:nvPr/>
          </p:nvSpPr>
          <p:spPr>
            <a:xfrm>
              <a:off x="5975892" y="737602"/>
              <a:ext cx="718800" cy="1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96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Baseline</a:t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53" name="Google Shape;1053;p68"/>
            <p:cNvSpPr/>
            <p:nvPr/>
          </p:nvSpPr>
          <p:spPr>
            <a:xfrm>
              <a:off x="5697850" y="927853"/>
              <a:ext cx="206400" cy="170400"/>
            </a:xfrm>
            <a:prstGeom prst="rect">
              <a:avLst/>
            </a:prstGeom>
            <a:solidFill>
              <a:srgbClr val="9900F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54" name="Google Shape;1054;p68"/>
            <p:cNvSpPr/>
            <p:nvPr/>
          </p:nvSpPr>
          <p:spPr>
            <a:xfrm>
              <a:off x="5975895" y="955742"/>
              <a:ext cx="761700" cy="1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96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DDQN + Dueling</a:t>
              </a:r>
              <a:r>
                <a:rPr lang="en" sz="1296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 DQN</a:t>
              </a:r>
              <a:endParaRPr sz="12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55" name="Google Shape;1055;p68"/>
            <p:cNvSpPr/>
            <p:nvPr/>
          </p:nvSpPr>
          <p:spPr>
            <a:xfrm>
              <a:off x="5697850" y="1146003"/>
              <a:ext cx="206400" cy="170400"/>
            </a:xfrm>
            <a:prstGeom prst="re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56" name="Google Shape;1056;p68"/>
            <p:cNvSpPr/>
            <p:nvPr/>
          </p:nvSpPr>
          <p:spPr>
            <a:xfrm>
              <a:off x="5975895" y="1173892"/>
              <a:ext cx="761700" cy="1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96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Double + Dueling DQN + N-step Results</a:t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pic>
        <p:nvPicPr>
          <p:cNvPr id="1057" name="Google Shape;1057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507500"/>
            <a:ext cx="594360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6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IBM Plex Sans"/>
                <a:ea typeface="IBM Plex Sans"/>
                <a:cs typeface="IBM Plex Sans"/>
                <a:sym typeface="IBM Plex Sans"/>
              </a:rPr>
              <a:t>DQN Extensions</a:t>
            </a:r>
            <a:endParaRPr sz="28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63" name="Google Shape;1063;p69"/>
          <p:cNvSpPr txBox="1"/>
          <p:nvPr/>
        </p:nvSpPr>
        <p:spPr>
          <a:xfrm>
            <a:off x="311700" y="1152475"/>
            <a:ext cx="85206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Reward / Step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Purple is smoother than Orange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1064" name="Google Shape;1064;p69"/>
          <p:cNvGrpSpPr/>
          <p:nvPr/>
        </p:nvGrpSpPr>
        <p:grpSpPr>
          <a:xfrm>
            <a:off x="6443237" y="2435297"/>
            <a:ext cx="2575448" cy="1150309"/>
            <a:chOff x="5697850" y="709700"/>
            <a:chExt cx="1039745" cy="606703"/>
          </a:xfrm>
        </p:grpSpPr>
        <p:sp>
          <p:nvSpPr>
            <p:cNvPr id="1065" name="Google Shape;1065;p69"/>
            <p:cNvSpPr/>
            <p:nvPr/>
          </p:nvSpPr>
          <p:spPr>
            <a:xfrm>
              <a:off x="5697850" y="709700"/>
              <a:ext cx="206400" cy="170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66" name="Google Shape;1066;p69"/>
            <p:cNvSpPr/>
            <p:nvPr/>
          </p:nvSpPr>
          <p:spPr>
            <a:xfrm>
              <a:off x="5975892" y="737602"/>
              <a:ext cx="718800" cy="1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96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Baseline</a:t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67" name="Google Shape;1067;p69"/>
            <p:cNvSpPr/>
            <p:nvPr/>
          </p:nvSpPr>
          <p:spPr>
            <a:xfrm>
              <a:off x="5697850" y="927853"/>
              <a:ext cx="206400" cy="170400"/>
            </a:xfrm>
            <a:prstGeom prst="rect">
              <a:avLst/>
            </a:prstGeom>
            <a:solidFill>
              <a:srgbClr val="9900F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68" name="Google Shape;1068;p69"/>
            <p:cNvSpPr/>
            <p:nvPr/>
          </p:nvSpPr>
          <p:spPr>
            <a:xfrm>
              <a:off x="5975895" y="955742"/>
              <a:ext cx="761700" cy="1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96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Double + Dueling DQN</a:t>
              </a:r>
              <a:endParaRPr sz="12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69" name="Google Shape;1069;p69"/>
            <p:cNvSpPr/>
            <p:nvPr/>
          </p:nvSpPr>
          <p:spPr>
            <a:xfrm>
              <a:off x="5697850" y="1146003"/>
              <a:ext cx="206400" cy="170400"/>
            </a:xfrm>
            <a:prstGeom prst="re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70" name="Google Shape;1070;p69"/>
            <p:cNvSpPr/>
            <p:nvPr/>
          </p:nvSpPr>
          <p:spPr>
            <a:xfrm>
              <a:off x="5975895" y="1173892"/>
              <a:ext cx="761700" cy="1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96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Double + Dueling DQN + N-step Results</a:t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pic>
        <p:nvPicPr>
          <p:cNvPr id="1071" name="Google Shape;107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172338"/>
            <a:ext cx="594360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7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DQN Extensions</a:t>
            </a:r>
            <a:endParaRPr sz="28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77" name="Google Shape;1077;p70"/>
          <p:cNvSpPr txBox="1"/>
          <p:nvPr/>
        </p:nvSpPr>
        <p:spPr>
          <a:xfrm>
            <a:off x="311700" y="1152475"/>
            <a:ext cx="85206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Speed (frame per second) </a:t>
            </a: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/ Step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ora"/>
              <a:buChar char="●"/>
            </a:pPr>
            <a:r>
              <a:rPr lang="en" sz="18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Orange &gt; Purple &gt; Green</a:t>
            </a:r>
            <a:endParaRPr sz="18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1078" name="Google Shape;1078;p70"/>
          <p:cNvGrpSpPr/>
          <p:nvPr/>
        </p:nvGrpSpPr>
        <p:grpSpPr>
          <a:xfrm>
            <a:off x="6443237" y="2435297"/>
            <a:ext cx="2575448" cy="1150309"/>
            <a:chOff x="5697850" y="709700"/>
            <a:chExt cx="1039745" cy="606703"/>
          </a:xfrm>
        </p:grpSpPr>
        <p:sp>
          <p:nvSpPr>
            <p:cNvPr id="1079" name="Google Shape;1079;p70"/>
            <p:cNvSpPr/>
            <p:nvPr/>
          </p:nvSpPr>
          <p:spPr>
            <a:xfrm>
              <a:off x="5697850" y="709700"/>
              <a:ext cx="206400" cy="170400"/>
            </a:xfrm>
            <a:prstGeom prst="rec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80" name="Google Shape;1080;p70"/>
            <p:cNvSpPr/>
            <p:nvPr/>
          </p:nvSpPr>
          <p:spPr>
            <a:xfrm>
              <a:off x="5975892" y="737602"/>
              <a:ext cx="718800" cy="1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96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Baseline</a:t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81" name="Google Shape;1081;p70"/>
            <p:cNvSpPr/>
            <p:nvPr/>
          </p:nvSpPr>
          <p:spPr>
            <a:xfrm>
              <a:off x="5697850" y="927853"/>
              <a:ext cx="206400" cy="170400"/>
            </a:xfrm>
            <a:prstGeom prst="rect">
              <a:avLst/>
            </a:prstGeom>
            <a:solidFill>
              <a:srgbClr val="9900FF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82" name="Google Shape;1082;p70"/>
            <p:cNvSpPr/>
            <p:nvPr/>
          </p:nvSpPr>
          <p:spPr>
            <a:xfrm>
              <a:off x="5975895" y="955742"/>
              <a:ext cx="761700" cy="1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96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Double + Dueling DQN</a:t>
              </a:r>
              <a:endParaRPr sz="12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83" name="Google Shape;1083;p70"/>
            <p:cNvSpPr/>
            <p:nvPr/>
          </p:nvSpPr>
          <p:spPr>
            <a:xfrm>
              <a:off x="5697850" y="1146003"/>
              <a:ext cx="206400" cy="170400"/>
            </a:xfrm>
            <a:prstGeom prst="rect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1084" name="Google Shape;1084;p70"/>
            <p:cNvSpPr/>
            <p:nvPr/>
          </p:nvSpPr>
          <p:spPr>
            <a:xfrm>
              <a:off x="5975895" y="1173892"/>
              <a:ext cx="761700" cy="11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96"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rPr>
                <a:t>Double + Dueling DQN + N-step Results</a:t>
              </a:r>
              <a:endParaRPr sz="1896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pic>
        <p:nvPicPr>
          <p:cNvPr id="1085" name="Google Shape;1085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2367700"/>
            <a:ext cx="5943600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p71"/>
          <p:cNvSpPr txBox="1"/>
          <p:nvPr/>
        </p:nvSpPr>
        <p:spPr>
          <a:xfrm>
            <a:off x="311700" y="288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IBM Plex Sans"/>
                <a:ea typeface="IBM Plex Sans"/>
                <a:cs typeface="IBM Plex Sans"/>
                <a:sym typeface="IBM Plex Sans"/>
              </a:rPr>
              <a:t>Hyperparameter </a:t>
            </a:r>
            <a:r>
              <a:rPr lang="en" sz="2800">
                <a:latin typeface="IBM Plex Sans"/>
                <a:ea typeface="IBM Plex Sans"/>
                <a:cs typeface="IBM Plex Sans"/>
                <a:sym typeface="IBM Plex Sans"/>
              </a:rPr>
              <a:t>Experimentation</a:t>
            </a:r>
            <a:endParaRPr sz="280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091" name="Google Shape;1091;p71"/>
          <p:cNvSpPr txBox="1"/>
          <p:nvPr/>
        </p:nvSpPr>
        <p:spPr>
          <a:xfrm>
            <a:off x="311700" y="9955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</a:pPr>
            <a:r>
              <a:rPr lang="en" sz="1200">
                <a:solidFill>
                  <a:srgbClr val="9900FF"/>
                </a:solidFill>
                <a:latin typeface="Sora"/>
                <a:ea typeface="Sora"/>
                <a:cs typeface="Sora"/>
                <a:sym typeface="Sora"/>
              </a:rPr>
              <a:t>Baseline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: Learning rate=1e-4 , Gamma=0.99, Epsilon decay=150000, Replay size=10000, Batch size=32</a:t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</a:pPr>
            <a:r>
              <a:rPr lang="en" sz="1200" u="sng">
                <a:solidFill>
                  <a:srgbClr val="999999"/>
                </a:solidFill>
                <a:latin typeface="Sora"/>
                <a:ea typeface="Sora"/>
                <a:cs typeface="Sora"/>
                <a:sym typeface="Sora"/>
              </a:rPr>
              <a:t>Epsilon decay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: 150000 -&gt; </a:t>
            </a:r>
            <a:r>
              <a:rPr lang="en" sz="1200">
                <a:solidFill>
                  <a:schemeClr val="lt1"/>
                </a:solidFill>
                <a:highlight>
                  <a:schemeClr val="accent1"/>
                </a:highlight>
                <a:latin typeface="Sora"/>
                <a:ea typeface="Sora"/>
                <a:cs typeface="Sora"/>
                <a:sym typeface="Sora"/>
              </a:rPr>
              <a:t>300000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(slower early learning)</a:t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</a:pPr>
            <a:r>
              <a:rPr lang="en" sz="1200">
                <a:solidFill>
                  <a:srgbClr val="4A86E8"/>
                </a:solidFill>
                <a:latin typeface="Sora"/>
                <a:ea typeface="Sora"/>
                <a:cs typeface="Sora"/>
                <a:sym typeface="Sora"/>
              </a:rPr>
              <a:t>Learning rate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: 1e-4 -&gt; </a:t>
            </a:r>
            <a:r>
              <a:rPr lang="en" sz="1200">
                <a:solidFill>
                  <a:schemeClr val="lt1"/>
                </a:solidFill>
                <a:highlight>
                  <a:schemeClr val="accent1"/>
                </a:highlight>
                <a:latin typeface="Sora"/>
                <a:ea typeface="Sora"/>
                <a:cs typeface="Sora"/>
                <a:sym typeface="Sora"/>
              </a:rPr>
              <a:t>2e-4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 (faster, less stable)</a:t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</a:pPr>
            <a:r>
              <a:rPr lang="en" sz="1200">
                <a:solidFill>
                  <a:srgbClr val="FF00FF"/>
                </a:solidFill>
                <a:latin typeface="Sora"/>
                <a:ea typeface="Sora"/>
                <a:cs typeface="Sora"/>
                <a:sym typeface="Sora"/>
              </a:rPr>
              <a:t>Gamma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: .99 -&gt; </a:t>
            </a:r>
            <a:r>
              <a:rPr lang="en" sz="1200">
                <a:solidFill>
                  <a:schemeClr val="lt1"/>
                </a:solidFill>
                <a:highlight>
                  <a:schemeClr val="accent1"/>
                </a:highlight>
                <a:latin typeface="Sora"/>
                <a:ea typeface="Sora"/>
                <a:cs typeface="Sora"/>
                <a:sym typeface="Sora"/>
              </a:rPr>
              <a:t>.97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 (more weight on short-term reward)</a:t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</a:pPr>
            <a:r>
              <a:rPr lang="en" sz="1200">
                <a:solidFill>
                  <a:schemeClr val="lt2"/>
                </a:solidFill>
                <a:latin typeface="Sora"/>
                <a:ea typeface="Sora"/>
                <a:cs typeface="Sora"/>
                <a:sym typeface="Sora"/>
              </a:rPr>
              <a:t>Replay size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: 10000 -&gt; </a:t>
            </a:r>
            <a:r>
              <a:rPr lang="en" sz="1200">
                <a:solidFill>
                  <a:schemeClr val="lt1"/>
                </a:solidFill>
                <a:highlight>
                  <a:schemeClr val="accent1"/>
                </a:highlight>
                <a:latin typeface="Sora"/>
                <a:ea typeface="Sora"/>
                <a:cs typeface="Sora"/>
                <a:sym typeface="Sora"/>
              </a:rPr>
              <a:t>50000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(slower, more stable)</a:t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</a:pPr>
            <a:r>
              <a:rPr lang="en" sz="1200">
                <a:solidFill>
                  <a:schemeClr val="accent3"/>
                </a:solidFill>
                <a:latin typeface="Sora"/>
                <a:ea typeface="Sora"/>
                <a:cs typeface="Sora"/>
                <a:sym typeface="Sora"/>
              </a:rPr>
              <a:t>Batch Size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: 32-&gt; </a:t>
            </a:r>
            <a:r>
              <a:rPr lang="en" sz="1200">
                <a:solidFill>
                  <a:schemeClr val="lt1"/>
                </a:solidFill>
                <a:highlight>
                  <a:schemeClr val="accent1"/>
                </a:highlight>
                <a:latin typeface="Sora"/>
                <a:ea typeface="Sora"/>
                <a:cs typeface="Sora"/>
                <a:sym typeface="Sora"/>
              </a:rPr>
              <a:t>64</a:t>
            </a: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 (slower, more stable)</a:t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Mean reward / Step</a:t>
            </a:r>
            <a:endParaRPr sz="16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1092" name="Google Shape;1092;p71"/>
          <p:cNvPicPr preferRelativeResize="0"/>
          <p:nvPr/>
        </p:nvPicPr>
        <p:blipFill rotWithShape="1">
          <a:blip r:embed="rId3">
            <a:alphaModFix/>
          </a:blip>
          <a:srcRect b="28186" l="0" r="0" t="0"/>
          <a:stretch/>
        </p:blipFill>
        <p:spPr>
          <a:xfrm>
            <a:off x="964475" y="2963775"/>
            <a:ext cx="7121152" cy="185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3" name="Google Shape;1093;p71"/>
          <p:cNvPicPr preferRelativeResize="0"/>
          <p:nvPr/>
        </p:nvPicPr>
        <p:blipFill rotWithShape="1">
          <a:blip r:embed="rId4">
            <a:alphaModFix amt="68000"/>
          </a:blip>
          <a:srcRect b="0" l="0" r="87975" t="80549"/>
          <a:stretch/>
        </p:blipFill>
        <p:spPr>
          <a:xfrm>
            <a:off x="1317650" y="4264177"/>
            <a:ext cx="802176" cy="24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